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Programme%20Kangourou\Desktop\PMK_HLQ\Fichiers\2015\Indicateurs%20KMC%20-%20NOV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673174781723706E-2"/>
          <c:y val="0.10443663597424926"/>
          <c:w val="0.93721798168086079"/>
          <c:h val="0.825070455769576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Taux de mortalité (%)</c:v>
                </c:pt>
              </c:strCache>
            </c:strRef>
          </c:tx>
          <c:invertIfNegative val="0"/>
          <c:dLbls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23,19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15,11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9,4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Feuil1!$B$1:$AA$1</c:f>
              <c:strCach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Juin 2015</c:v>
                </c:pt>
              </c:strCache>
            </c:strRef>
          </c:cat>
          <c:val>
            <c:numRef>
              <c:f>Feuil1!$B$2:$AA$2</c:f>
              <c:numCache>
                <c:formatCode>General</c:formatCode>
                <c:ptCount val="26"/>
                <c:pt idx="0">
                  <c:v>32.42</c:v>
                </c:pt>
                <c:pt idx="1">
                  <c:v>14.16</c:v>
                </c:pt>
                <c:pt idx="2">
                  <c:v>15.02</c:v>
                </c:pt>
                <c:pt idx="3">
                  <c:v>16.610000000000014</c:v>
                </c:pt>
                <c:pt idx="4">
                  <c:v>31.75</c:v>
                </c:pt>
                <c:pt idx="5">
                  <c:v>22.08</c:v>
                </c:pt>
                <c:pt idx="6">
                  <c:v>31.830000000000005</c:v>
                </c:pt>
                <c:pt idx="7">
                  <c:v>35.380000000000003</c:v>
                </c:pt>
                <c:pt idx="8">
                  <c:v>29.08</c:v>
                </c:pt>
                <c:pt idx="9">
                  <c:v>23.19</c:v>
                </c:pt>
                <c:pt idx="10">
                  <c:v>15.11</c:v>
                </c:pt>
                <c:pt idx="11">
                  <c:v>10.06</c:v>
                </c:pt>
                <c:pt idx="12">
                  <c:v>9.9600000000000026</c:v>
                </c:pt>
                <c:pt idx="13">
                  <c:v>9.64</c:v>
                </c:pt>
                <c:pt idx="14">
                  <c:v>9.65</c:v>
                </c:pt>
                <c:pt idx="15">
                  <c:v>9.25</c:v>
                </c:pt>
                <c:pt idx="16">
                  <c:v>8.2900000000000009</c:v>
                </c:pt>
                <c:pt idx="17">
                  <c:v>7.2</c:v>
                </c:pt>
                <c:pt idx="18">
                  <c:v>6.38</c:v>
                </c:pt>
                <c:pt idx="19">
                  <c:v>6.5</c:v>
                </c:pt>
                <c:pt idx="20">
                  <c:v>6.8</c:v>
                </c:pt>
                <c:pt idx="21">
                  <c:v>7.1</c:v>
                </c:pt>
                <c:pt idx="22">
                  <c:v>7.5</c:v>
                </c:pt>
                <c:pt idx="23">
                  <c:v>9.4</c:v>
                </c:pt>
                <c:pt idx="24">
                  <c:v>27</c:v>
                </c:pt>
                <c:pt idx="25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210752"/>
        <c:axId val="143216640"/>
      </c:barChart>
      <c:catAx>
        <c:axId val="143210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it-IT"/>
          </a:p>
        </c:txPr>
        <c:crossAx val="143216640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143216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3210752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Feuil2!$A$7:$A$29</c:f>
              <c:numCache>
                <c:formatCode>General</c:formatCode>
                <c:ptCount val="23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 formatCode="mmm\ yy">
                  <c:v>42522</c:v>
                </c:pt>
              </c:numCache>
            </c:numRef>
          </c:cat>
          <c:val>
            <c:numRef>
              <c:f>Feuil2!$B$7:$B$29</c:f>
              <c:numCache>
                <c:formatCode>0</c:formatCode>
                <c:ptCount val="23"/>
                <c:pt idx="0">
                  <c:v>32</c:v>
                </c:pt>
                <c:pt idx="1">
                  <c:v>23</c:v>
                </c:pt>
                <c:pt idx="2">
                  <c:v>32</c:v>
                </c:pt>
                <c:pt idx="3">
                  <c:v>35</c:v>
                </c:pt>
                <c:pt idx="4">
                  <c:v>28</c:v>
                </c:pt>
                <c:pt idx="5">
                  <c:v>23.19</c:v>
                </c:pt>
                <c:pt idx="6">
                  <c:v>15.11</c:v>
                </c:pt>
                <c:pt idx="7">
                  <c:v>10</c:v>
                </c:pt>
                <c:pt idx="8">
                  <c:v>10</c:v>
                </c:pt>
                <c:pt idx="9">
                  <c:v>9</c:v>
                </c:pt>
                <c:pt idx="10">
                  <c:v>9</c:v>
                </c:pt>
                <c:pt idx="11">
                  <c:v>8</c:v>
                </c:pt>
                <c:pt idx="12">
                  <c:v>7</c:v>
                </c:pt>
                <c:pt idx="13">
                  <c:v>7</c:v>
                </c:pt>
                <c:pt idx="14">
                  <c:v>6</c:v>
                </c:pt>
                <c:pt idx="15">
                  <c:v>6</c:v>
                </c:pt>
                <c:pt idx="16">
                  <c:v>7</c:v>
                </c:pt>
                <c:pt idx="17">
                  <c:v>7</c:v>
                </c:pt>
                <c:pt idx="18">
                  <c:v>8</c:v>
                </c:pt>
                <c:pt idx="19">
                  <c:v>9.4</c:v>
                </c:pt>
                <c:pt idx="20">
                  <c:v>27</c:v>
                </c:pt>
                <c:pt idx="21">
                  <c:v>46</c:v>
                </c:pt>
                <c:pt idx="22">
                  <c:v>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4214656"/>
        <c:axId val="204216192"/>
      </c:barChart>
      <c:catAx>
        <c:axId val="20421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4216192"/>
        <c:crosses val="autoZero"/>
        <c:auto val="1"/>
        <c:lblAlgn val="ctr"/>
        <c:lblOffset val="100"/>
        <c:noMultiLvlLbl val="0"/>
      </c:catAx>
      <c:valAx>
        <c:axId val="20421619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04214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Evolution </a:t>
            </a:r>
            <a:r>
              <a:rPr lang="en-US" baseline="0" dirty="0"/>
              <a:t>des </a:t>
            </a:r>
            <a:r>
              <a:rPr lang="en-US" baseline="0" dirty="0" err="1" smtClean="0"/>
              <a:t>bébés</a:t>
            </a:r>
            <a:r>
              <a:rPr lang="en-US" baseline="0" dirty="0" smtClean="0"/>
              <a:t> non </a:t>
            </a:r>
            <a:r>
              <a:rPr lang="en-US" baseline="0" dirty="0" err="1" smtClean="0"/>
              <a:t>Kangourou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Pourcentages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Feuil1!$A$2:$A$6</c:f>
              <c:strCache>
                <c:ptCount val="5"/>
                <c:pt idx="0">
                  <c:v>Evolution normale</c:v>
                </c:pt>
                <c:pt idx="1">
                  <c:v>SCAM</c:v>
                </c:pt>
                <c:pt idx="2">
                  <c:v>Décedés en cours d'hospi</c:v>
                </c:pt>
                <c:pt idx="3">
                  <c:v>Perdu de vue</c:v>
                </c:pt>
                <c:pt idx="4">
                  <c:v>Réhospitalisation</c:v>
                </c:pt>
              </c:strCache>
            </c:strRef>
          </c:cat>
          <c:val>
            <c:numRef>
              <c:f>Feuil1!$B$2:$B$6</c:f>
              <c:numCache>
                <c:formatCode>0%</c:formatCode>
                <c:ptCount val="5"/>
                <c:pt idx="0">
                  <c:v>0.62000000000000044</c:v>
                </c:pt>
                <c:pt idx="1">
                  <c:v>6.0000000000000032E-2</c:v>
                </c:pt>
                <c:pt idx="2">
                  <c:v>0.31000000000000022</c:v>
                </c:pt>
                <c:pt idx="3">
                  <c:v>0.65000000000000058</c:v>
                </c:pt>
                <c:pt idx="4">
                  <c:v>0.3500000000000002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152832"/>
        <c:axId val="204154368"/>
      </c:barChart>
      <c:catAx>
        <c:axId val="204152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4154368"/>
        <c:crosses val="autoZero"/>
        <c:auto val="1"/>
        <c:lblAlgn val="ctr"/>
        <c:lblOffset val="100"/>
        <c:noMultiLvlLbl val="0"/>
      </c:catAx>
      <c:valAx>
        <c:axId val="2041543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41528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Evolution </a:t>
            </a:r>
            <a:r>
              <a:rPr lang="en-US" baseline="0" dirty="0" err="1" smtClean="0"/>
              <a:t>bébés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Kangourou</a:t>
            </a:r>
            <a:endParaRPr lang="en-US" dirty="0"/>
          </a:p>
        </c:rich>
      </c:tx>
      <c:layout>
        <c:manualLayout>
          <c:xMode val="edge"/>
          <c:yMode val="edge"/>
          <c:x val="0.33259259259259283"/>
          <c:y val="1.9642228626261433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Feuil1!$E$1</c:f>
              <c:strCache>
                <c:ptCount val="1"/>
                <c:pt idx="0">
                  <c:v>Pourcentages</c:v>
                </c:pt>
              </c:strCache>
            </c:strRef>
          </c:tx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Feuil1!$D$2:$D$6</c:f>
              <c:strCache>
                <c:ptCount val="5"/>
                <c:pt idx="0">
                  <c:v>Evolution normale </c:v>
                </c:pt>
                <c:pt idx="1">
                  <c:v>SCAM</c:v>
                </c:pt>
                <c:pt idx="2">
                  <c:v>Décedés en cours hospi</c:v>
                </c:pt>
                <c:pt idx="3">
                  <c:v>Perdu de vue</c:v>
                </c:pt>
                <c:pt idx="4">
                  <c:v>Réhospitalisation</c:v>
                </c:pt>
              </c:strCache>
            </c:strRef>
          </c:cat>
          <c:val>
            <c:numRef>
              <c:f>Feuil1!$E$2:$E$6</c:f>
              <c:numCache>
                <c:formatCode>0%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5.0000000000000036E-3</c:v>
                </c:pt>
                <c:pt idx="4">
                  <c:v>7.0000000000000021E-2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297728"/>
        <c:axId val="204299264"/>
      </c:barChart>
      <c:catAx>
        <c:axId val="204297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4299264"/>
        <c:crosses val="autoZero"/>
        <c:auto val="1"/>
        <c:lblAlgn val="ctr"/>
        <c:lblOffset val="100"/>
        <c:noMultiLvlLbl val="0"/>
      </c:catAx>
      <c:valAx>
        <c:axId val="2042992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429772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0.72881</cdr:x>
      <cdr:y>0.06849</cdr:y>
    </cdr:from>
    <cdr:to>
      <cdr:x>0.86441</cdr:x>
      <cdr:y>0.22784</cdr:y>
    </cdr:to>
    <cdr:sp macro="" textlink="">
      <cdr:nvSpPr>
        <cdr:cNvPr id="2" name="ZoneTexte 6"/>
        <cdr:cNvSpPr txBox="1"/>
      </cdr:nvSpPr>
      <cdr:spPr>
        <a:xfrm xmlns:a="http://schemas.openxmlformats.org/drawingml/2006/main">
          <a:off x="6143668" y="357190"/>
          <a:ext cx="1143007" cy="83099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95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Schoolbook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Schoolbook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Schoolbook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Schoolbook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Schoolbook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Schoolbook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Schoolbook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Schoolbook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Schoolbook"/>
            </a:defRPr>
          </a:lvl9pPr>
        </a:lstStyle>
        <a:p xmlns:a="http://schemas.openxmlformats.org/drawingml/2006/main">
          <a:r>
            <a:rPr lang="fr-CM" sz="1600" b="1" dirty="0" smtClean="0"/>
            <a:t>Reprise </a:t>
          </a:r>
        </a:p>
        <a:p xmlns:a="http://schemas.openxmlformats.org/drawingml/2006/main">
          <a:r>
            <a:rPr lang="fr-CM" sz="1600" b="1" dirty="0" smtClean="0"/>
            <a:t>MMK fin </a:t>
          </a:r>
        </a:p>
        <a:p xmlns:a="http://schemas.openxmlformats.org/drawingml/2006/main">
          <a:r>
            <a:rPr lang="fr-CM" sz="1600" b="1" dirty="0" smtClean="0"/>
            <a:t>juillet</a:t>
          </a:r>
          <a:endParaRPr lang="fr-FR" sz="1600" b="1" dirty="0"/>
        </a:p>
      </cdr:txBody>
    </cdr:sp>
  </cdr:relSizeAnchor>
  <cdr:relSizeAnchor xmlns:cdr="http://schemas.openxmlformats.org/drawingml/2006/chartDrawing">
    <cdr:from>
      <cdr:x>0.87288</cdr:x>
      <cdr:y>0.15068</cdr:y>
    </cdr:from>
    <cdr:to>
      <cdr:x>0.91525</cdr:x>
      <cdr:y>0.17808</cdr:y>
    </cdr:to>
    <cdr:sp macro="" textlink="">
      <cdr:nvSpPr>
        <cdr:cNvPr id="3" name="Flèche droite 2"/>
        <cdr:cNvSpPr/>
      </cdr:nvSpPr>
      <cdr:spPr>
        <a:xfrm xmlns:a="http://schemas.openxmlformats.org/drawingml/2006/main">
          <a:off x="7358114" y="785818"/>
          <a:ext cx="357190" cy="142876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43B5E-C3DD-4298-8D9D-733D17C1EF75}" type="datetimeFigureOut">
              <a:rPr lang="fr-FR" smtClean="0"/>
              <a:t>10/09/2016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5E3D2-E4D5-482D-AC49-33AC9C0B5DD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313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16D00-958C-445D-8B1B-458905300E5F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948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A824-1AF6-49B9-84DA-E057ED34389D}" type="datetimeFigureOut">
              <a:rPr lang="fr-FR" smtClean="0"/>
              <a:t>10/09/2016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49B5-2D77-4664-94D7-43F5E5849B59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A824-1AF6-49B9-84DA-E057ED34389D}" type="datetimeFigureOut">
              <a:rPr lang="fr-FR" smtClean="0"/>
              <a:t>10/09/2016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49B5-2D77-4664-94D7-43F5E5849B59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A824-1AF6-49B9-84DA-E057ED34389D}" type="datetimeFigureOut">
              <a:rPr lang="fr-FR" smtClean="0"/>
              <a:t>10/09/2016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49B5-2D77-4664-94D7-43F5E5849B59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A824-1AF6-49B9-84DA-E057ED34389D}" type="datetimeFigureOut">
              <a:rPr lang="fr-FR" smtClean="0"/>
              <a:t>10/09/2016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49B5-2D77-4664-94D7-43F5E5849B59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A824-1AF6-49B9-84DA-E057ED34389D}" type="datetimeFigureOut">
              <a:rPr lang="fr-FR" smtClean="0"/>
              <a:t>10/09/2016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49B5-2D77-4664-94D7-43F5E5849B59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A824-1AF6-49B9-84DA-E057ED34389D}" type="datetimeFigureOut">
              <a:rPr lang="fr-FR" smtClean="0"/>
              <a:t>10/09/2016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49B5-2D77-4664-94D7-43F5E5849B59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A824-1AF6-49B9-84DA-E057ED34389D}" type="datetimeFigureOut">
              <a:rPr lang="fr-FR" smtClean="0"/>
              <a:t>10/09/2016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49B5-2D77-4664-94D7-43F5E5849B59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A824-1AF6-49B9-84DA-E057ED34389D}" type="datetimeFigureOut">
              <a:rPr lang="fr-FR" smtClean="0"/>
              <a:t>10/09/2016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49B5-2D77-4664-94D7-43F5E5849B59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A824-1AF6-49B9-84DA-E057ED34389D}" type="datetimeFigureOut">
              <a:rPr lang="fr-FR" smtClean="0"/>
              <a:t>10/09/2016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49B5-2D77-4664-94D7-43F5E5849B59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A824-1AF6-49B9-84DA-E057ED34389D}" type="datetimeFigureOut">
              <a:rPr lang="fr-FR" smtClean="0"/>
              <a:t>10/09/2016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49B5-2D77-4664-94D7-43F5E5849B59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A824-1AF6-49B9-84DA-E057ED34389D}" type="datetimeFigureOut">
              <a:rPr lang="fr-FR" smtClean="0"/>
              <a:t>10/09/2016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49B5-2D77-4664-94D7-43F5E5849B59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6A824-1AF6-49B9-84DA-E057ED34389D}" type="datetimeFigureOut">
              <a:rPr lang="fr-FR" smtClean="0"/>
              <a:t>10/09/2016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49B5-2D77-4664-94D7-43F5E5849B59}" type="slidenum">
              <a:rPr lang="fr-FR" smtClean="0"/>
              <a:t>‹N›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pPr algn="ctr"/>
            <a:r>
              <a:rPr lang="fr-FR" sz="3600" dirty="0" smtClean="0"/>
              <a:t>ACTIVITES (3): Unité des prématurés de l’</a:t>
            </a:r>
            <a:r>
              <a:rPr lang="fr-FR" sz="3600" dirty="0" err="1" smtClean="0"/>
              <a:t>hopital</a:t>
            </a:r>
            <a:r>
              <a:rPr lang="fr-FR" sz="3600" dirty="0" smtClean="0"/>
              <a:t> Laquintinie de douala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22596992"/>
              </p:ext>
            </p:extLst>
          </p:nvPr>
        </p:nvGraphicFramePr>
        <p:xfrm>
          <a:off x="285720" y="1643050"/>
          <a:ext cx="8347600" cy="34290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034901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493461"/>
                <a:gridCol w="396000"/>
                <a:gridCol w="396000"/>
                <a:gridCol w="483238"/>
              </a:tblGrid>
              <a:tr h="68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Année 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2000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2001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2002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2003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2004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2005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2006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2007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2008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2009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2010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2011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2012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2013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2014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CM" sz="1000" dirty="0" smtClean="0">
                          <a:effectLst/>
                          <a:latin typeface="Times New Roman"/>
                          <a:ea typeface="Times New Roman"/>
                        </a:rPr>
                        <a:t>2015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CM" sz="1000" dirty="0" smtClean="0">
                          <a:effectLst/>
                          <a:latin typeface="Times New Roman"/>
                          <a:ea typeface="Times New Roman"/>
                        </a:rPr>
                        <a:t>Août 2016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TOTAL 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vert="vert270"/>
                </a:tc>
              </a:tr>
              <a:tr h="6827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Nombre Prématurés du service   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498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420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416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374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294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414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431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517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607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523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509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646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619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553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r>
                        <a:rPr lang="fr-FR" sz="1100" dirty="0" smtClean="0">
                          <a:effectLst/>
                        </a:rPr>
                        <a:t>303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CM" sz="1100" dirty="0" smtClean="0">
                          <a:effectLst/>
                          <a:latin typeface="Times New Roman"/>
                          <a:ea typeface="Times New Roman"/>
                        </a:rPr>
                        <a:t>596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CM" sz="1100" dirty="0" smtClean="0">
                          <a:effectLst/>
                          <a:latin typeface="Times New Roman"/>
                          <a:ea typeface="Times New Roman"/>
                        </a:rPr>
                        <a:t>275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CM" sz="1100" dirty="0" smtClean="0">
                          <a:effectLst/>
                          <a:latin typeface="Times New Roman"/>
                          <a:ea typeface="Times New Roman"/>
                        </a:rPr>
                        <a:t>7995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</a:tr>
              <a:tr h="9192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Nombre de prématurés éligibles  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23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95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101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113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120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185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132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138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162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171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133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153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140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170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35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CM" sz="1100" dirty="0" smtClean="0">
                          <a:effectLst/>
                          <a:latin typeface="Times New Roman"/>
                          <a:ea typeface="Times New Roman"/>
                        </a:rPr>
                        <a:t>234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CM" sz="1100" dirty="0" smtClean="0">
                          <a:effectLst/>
                          <a:latin typeface="Times New Roman"/>
                          <a:ea typeface="Times New Roman"/>
                        </a:rPr>
                        <a:t>158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CM" sz="1100" dirty="0" smtClean="0">
                          <a:effectLst/>
                          <a:latin typeface="Times New Roman"/>
                          <a:ea typeface="Times New Roman"/>
                        </a:rPr>
                        <a:t>2263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</a:tr>
              <a:tr h="1143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Nombre de prématurés suivi en ambulatoire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17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95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101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113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120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185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132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138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162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165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133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150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140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165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35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CM" sz="1100" dirty="0" smtClean="0">
                          <a:effectLst/>
                          <a:latin typeface="Times New Roman"/>
                          <a:ea typeface="Times New Roman"/>
                        </a:rPr>
                        <a:t>170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CM" sz="1100" dirty="0" smtClean="0">
                          <a:effectLst/>
                          <a:latin typeface="Times New Roman"/>
                          <a:ea typeface="Times New Roman"/>
                        </a:rPr>
                        <a:t>112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M" sz="1100" dirty="0" smtClean="0">
                          <a:effectLst/>
                          <a:latin typeface="Times New Roman"/>
                          <a:ea typeface="Times New Roman"/>
                        </a:rPr>
                        <a:t>2133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503" marR="6250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00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715200" cy="130100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ACTIVITES </a:t>
            </a:r>
            <a:r>
              <a:rPr lang="fr-FR" dirty="0" smtClean="0"/>
              <a:t>(4): Evolution de la mortalité a l’</a:t>
            </a:r>
            <a:r>
              <a:rPr lang="fr-FR" dirty="0" err="1" smtClean="0"/>
              <a:t>unite</a:t>
            </a:r>
            <a:r>
              <a:rPr lang="fr-FR" dirty="0" smtClean="0"/>
              <a:t> des prématurés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00100584"/>
              </p:ext>
            </p:extLst>
          </p:nvPr>
        </p:nvGraphicFramePr>
        <p:xfrm>
          <a:off x="179512" y="1600200"/>
          <a:ext cx="8136904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Flèche vers le bas 4"/>
          <p:cNvSpPr/>
          <p:nvPr/>
        </p:nvSpPr>
        <p:spPr>
          <a:xfrm>
            <a:off x="3707904" y="3429000"/>
            <a:ext cx="117726" cy="36004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bas 5"/>
          <p:cNvSpPr/>
          <p:nvPr/>
        </p:nvSpPr>
        <p:spPr>
          <a:xfrm>
            <a:off x="7452320" y="3789040"/>
            <a:ext cx="144016" cy="360040"/>
          </a:xfrm>
          <a:prstGeom prst="downArrow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707904" y="3212976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Début MMK</a:t>
            </a:r>
            <a:endParaRPr lang="fr-FR" sz="14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6732240" y="3553271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Fin MMK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334118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214282" y="1285860"/>
          <a:ext cx="8429684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lèche vers le bas 4"/>
          <p:cNvSpPr/>
          <p:nvPr/>
        </p:nvSpPr>
        <p:spPr>
          <a:xfrm>
            <a:off x="2928926" y="3500438"/>
            <a:ext cx="14287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bas 5"/>
          <p:cNvSpPr/>
          <p:nvPr/>
        </p:nvSpPr>
        <p:spPr>
          <a:xfrm>
            <a:off x="7286644" y="3929066"/>
            <a:ext cx="14287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786050" y="2928934"/>
            <a:ext cx="896399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CM" sz="1600" b="1" dirty="0" smtClean="0"/>
              <a:t>Début </a:t>
            </a:r>
          </a:p>
          <a:p>
            <a:r>
              <a:rPr lang="fr-CM" sz="1600" b="1" dirty="0" smtClean="0"/>
              <a:t>MMK</a:t>
            </a:r>
            <a:endParaRPr lang="fr-FR" sz="16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6643702" y="3286124"/>
            <a:ext cx="75533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fr-CM" sz="1600" b="1" dirty="0" smtClean="0"/>
              <a:t>Fin </a:t>
            </a:r>
          </a:p>
          <a:p>
            <a:r>
              <a:rPr lang="fr-CM" sz="1600" b="1" dirty="0" smtClean="0"/>
              <a:t>MMK</a:t>
            </a:r>
            <a:endParaRPr lang="fr-FR" sz="1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ACTIVITES </a:t>
            </a:r>
            <a:r>
              <a:rPr lang="fr-FR" dirty="0" smtClean="0"/>
              <a:t>(5): Evolution des prématurés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21495399"/>
              </p:ext>
            </p:extLst>
          </p:nvPr>
        </p:nvGraphicFramePr>
        <p:xfrm>
          <a:off x="457200" y="1600200"/>
          <a:ext cx="7467600" cy="218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9162877"/>
              </p:ext>
            </p:extLst>
          </p:nvPr>
        </p:nvGraphicFramePr>
        <p:xfrm>
          <a:off x="395536" y="4005064"/>
          <a:ext cx="74676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055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145</Words>
  <Application>Microsoft Office PowerPoint</Application>
  <PresentationFormat>Presentazione su schermo (4:3)</PresentationFormat>
  <Paragraphs>96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Thème Office</vt:lpstr>
      <vt:lpstr>ACTIVITES (3): Unité des prématurés de l’hopital Laquintinie de douala</vt:lpstr>
      <vt:lpstr>ACTIVITES (4): Evolution de la mortalité a l’unite des prématurés</vt:lpstr>
      <vt:lpstr>Presentazione standard di PowerPoint</vt:lpstr>
      <vt:lpstr>ACTIVITES (5): Evolution des prématurés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ACTIVITES (3): Unité des prématurés de l’hopital Laquintinie de douala</dc:title>
  <dc:creator>jft</dc:creator>
  <cp:lastModifiedBy>Adriano</cp:lastModifiedBy>
  <cp:revision>2</cp:revision>
  <dcterms:created xsi:type="dcterms:W3CDTF">2016-09-10T05:19:49Z</dcterms:created>
  <dcterms:modified xsi:type="dcterms:W3CDTF">2016-09-10T08:42:07Z</dcterms:modified>
</cp:coreProperties>
</file>